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12CFEF-2EE5-4A38-97CC-4B2053B59DCB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B9901A-8221-4F5B-B7F1-2C165AFBC029}" type="slidenum">
              <a:rPr lang="pl-PL" smtClean="0"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EBF555-E2B9-40F7-A2C1-F0084E50DD88}" type="slidenum">
              <a:rPr lang="pl-PL" smtClean="0"/>
              <a:pPr/>
              <a:t>5</a:t>
            </a:fld>
            <a:endParaRPr lang="pl-P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BBE3-FF49-4BAA-BEEC-1E8714172B0F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A6975-3314-41C4-ACF4-E312E51582F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BBE3-FF49-4BAA-BEEC-1E8714172B0F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A6975-3314-41C4-ACF4-E312E51582F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BBE3-FF49-4BAA-BEEC-1E8714172B0F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A6975-3314-41C4-ACF4-E312E51582F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BBE3-FF49-4BAA-BEEC-1E8714172B0F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A6975-3314-41C4-ACF4-E312E51582F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BBE3-FF49-4BAA-BEEC-1E8714172B0F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A6975-3314-41C4-ACF4-E312E51582F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BBE3-FF49-4BAA-BEEC-1E8714172B0F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A6975-3314-41C4-ACF4-E312E51582F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BBE3-FF49-4BAA-BEEC-1E8714172B0F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A6975-3314-41C4-ACF4-E312E51582F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BBE3-FF49-4BAA-BEEC-1E8714172B0F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A6975-3314-41C4-ACF4-E312E51582F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BBE3-FF49-4BAA-BEEC-1E8714172B0F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A6975-3314-41C4-ACF4-E312E51582F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BBE3-FF49-4BAA-BEEC-1E8714172B0F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A6975-3314-41C4-ACF4-E312E51582F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BBE3-FF49-4BAA-BEEC-1E8714172B0F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A6975-3314-41C4-ACF4-E312E51582F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4000">
              <a:srgbClr val="92D050"/>
            </a:gs>
            <a:gs pos="4800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16BBE3-FF49-4BAA-BEEC-1E8714172B0F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A6975-3314-41C4-ACF4-E312E51582FB}" type="slidenum">
              <a:rPr lang="pl-PL" smtClean="0"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paczkow.pl/images/articles/original/559_1264448798.jpg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nto.pl/apps/pbcs.dll/misc?url=/templates/zoom.pbs&amp;Site=NO&amp;Date=20070208&amp;Category=POWIAT02&amp;ArtNo=70207026&amp;Ref=AR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571472" y="1857364"/>
            <a:ext cx="8072494" cy="307183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pl-PL" sz="8000" b="1" dirty="0" smtClean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Urząd Miasta</a:t>
            </a:r>
            <a:endParaRPr lang="pl-PL" sz="8000" b="1" cap="none" spc="0" dirty="0">
              <a:ln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advTm="14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5286380" y="1714488"/>
            <a:ext cx="364333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48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mgr Grzegorz Jasiok</a:t>
            </a:r>
            <a:endParaRPr kumimoji="0" lang="pl-PL" sz="48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8" name="Picture 4" descr="http://www.paczkow.pl/images/articles/small/559_1264448798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2341019"/>
            <a:ext cx="2357454" cy="29627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advTm="10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8" dur="2000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28596" y="1000108"/>
            <a:ext cx="8229600" cy="4525963"/>
          </a:xfrm>
        </p:spPr>
        <p:txBody>
          <a:bodyPr/>
          <a:lstStyle/>
          <a:p>
            <a:pPr algn="just">
              <a:buNone/>
            </a:pPr>
            <a:r>
              <a:rPr lang="pl-PL" dirty="0" smtClean="0"/>
              <a:t>	</a:t>
            </a:r>
            <a:r>
              <a:rPr lang="pl-PL" sz="3600" dirty="0" smtClean="0"/>
              <a:t>Do </a:t>
            </a:r>
            <a:r>
              <a:rPr lang="pl-PL" sz="3600" dirty="0"/>
              <a:t>zakresu zadań Zastępcy Burmistrza Gminy Paczków należy m.in.: </a:t>
            </a:r>
            <a:endParaRPr lang="pl-PL" dirty="0" smtClean="0"/>
          </a:p>
          <a:p>
            <a:pPr algn="just">
              <a:buNone/>
            </a:pPr>
            <a:endParaRPr lang="pl-PL" dirty="0"/>
          </a:p>
          <a:p>
            <a:pPr lvl="0" algn="just"/>
            <a:r>
              <a:rPr lang="pl-PL" dirty="0"/>
              <a:t>podejmowanie czynności kierownika </a:t>
            </a:r>
            <a:r>
              <a:rPr lang="pl-PL" dirty="0" smtClean="0"/>
              <a:t>urzędu </a:t>
            </a:r>
            <a:r>
              <a:rPr lang="pl-PL" dirty="0"/>
              <a:t>pod nieobecność </a:t>
            </a:r>
            <a:r>
              <a:rPr lang="pl-PL" dirty="0" smtClean="0"/>
              <a:t>burmistrza </a:t>
            </a:r>
            <a:r>
              <a:rPr lang="pl-PL" dirty="0"/>
              <a:t>lub wynikającej </a:t>
            </a:r>
            <a:r>
              <a:rPr lang="pl-PL" dirty="0" smtClean="0"/>
              <a:t>  z </a:t>
            </a:r>
            <a:r>
              <a:rPr lang="pl-PL" dirty="0"/>
              <a:t>innych przyczyn niemożności pełnienia obowiązków przez </a:t>
            </a:r>
            <a:r>
              <a:rPr lang="pl-PL" dirty="0" smtClean="0"/>
              <a:t>burmistrza</a:t>
            </a:r>
            <a:endParaRPr lang="pl-PL" dirty="0"/>
          </a:p>
          <a:p>
            <a:endParaRPr lang="pl-PL" dirty="0"/>
          </a:p>
        </p:txBody>
      </p:sp>
    </p:spTree>
  </p:cSld>
  <p:clrMapOvr>
    <a:masterClrMapping/>
  </p:clrMapOvr>
  <p:transition advTm="15000">
    <p:pull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00034" y="271462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pl-PL" sz="10700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Rada </a:t>
            </a:r>
            <a:r>
              <a:rPr lang="pl-PL" sz="10700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Miejska</a:t>
            </a:r>
            <a:r>
              <a:rPr lang="pl-PL" dirty="0"/>
              <a:t/>
            </a:r>
            <a:br>
              <a:rPr lang="pl-PL" dirty="0"/>
            </a:br>
            <a:endParaRPr lang="pl-PL" dirty="0"/>
          </a:p>
        </p:txBody>
      </p:sp>
    </p:spTree>
  </p:cSld>
  <p:clrMapOvr>
    <a:masterClrMapping/>
  </p:clrMapOvr>
  <p:transition advTm="7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1071538" y="1714488"/>
            <a:ext cx="7000924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8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Sala posiedzeń Rady Miasta</a:t>
            </a:r>
            <a:endParaRPr lang="pl-PL" sz="8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Urząd\IMG_67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3929066"/>
            <a:ext cx="3690963" cy="2768223"/>
          </a:xfrm>
          <a:prstGeom prst="rect">
            <a:avLst/>
          </a:prstGeom>
          <a:noFill/>
        </p:spPr>
      </p:pic>
      <p:pic>
        <p:nvPicPr>
          <p:cNvPr id="3" name="Picture 2" descr="F:\Urząd\IMG_67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3929066"/>
            <a:ext cx="3714776" cy="2786082"/>
          </a:xfrm>
          <a:prstGeom prst="rect">
            <a:avLst/>
          </a:prstGeom>
          <a:noFill/>
        </p:spPr>
      </p:pic>
      <p:sp>
        <p:nvSpPr>
          <p:cNvPr id="4" name="Prostokąt 3"/>
          <p:cNvSpPr/>
          <p:nvPr/>
        </p:nvSpPr>
        <p:spPr>
          <a:xfrm>
            <a:off x="857224" y="3286124"/>
            <a:ext cx="700092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Sala posiedzeń Rady Miasta</a:t>
            </a:r>
            <a:endParaRPr lang="pl-PL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Picture 2" descr="F:\Urząd\IMG_67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214290"/>
            <a:ext cx="3857652" cy="2893239"/>
          </a:xfrm>
          <a:prstGeom prst="rect">
            <a:avLst/>
          </a:prstGeom>
          <a:noFill/>
        </p:spPr>
      </p:pic>
      <p:sp>
        <p:nvSpPr>
          <p:cNvPr id="6" name="Prostokąt 5"/>
          <p:cNvSpPr/>
          <p:nvPr/>
        </p:nvSpPr>
        <p:spPr>
          <a:xfrm>
            <a:off x="4143372" y="357166"/>
            <a:ext cx="5000628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pl-PL" sz="2800" b="1" dirty="0" smtClean="0">
                <a:ln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Wywiad </a:t>
            </a:r>
          </a:p>
          <a:p>
            <a:pPr algn="ctr"/>
            <a:r>
              <a:rPr lang="pl-PL" sz="2800" b="1" dirty="0" smtClean="0">
                <a:ln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z Naczelnikiem </a:t>
            </a:r>
          </a:p>
          <a:p>
            <a:pPr algn="ctr"/>
            <a:r>
              <a:rPr lang="pl-PL" sz="2800" b="1" dirty="0" smtClean="0">
                <a:ln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Wydziału Organizacji:</a:t>
            </a:r>
            <a:endParaRPr lang="pl-PL" sz="2800" b="1" dirty="0">
              <a:ln>
                <a:prstDash val="solid"/>
              </a:ln>
              <a:solidFill>
                <a:schemeClr val="accent4">
                  <a:lumMod val="75000"/>
                </a:schemeClr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7" name="Prostokąt 6"/>
          <p:cNvSpPr/>
          <p:nvPr/>
        </p:nvSpPr>
        <p:spPr>
          <a:xfrm>
            <a:off x="5429256" y="1785926"/>
            <a:ext cx="2326534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pl-PL" sz="2800" b="1" dirty="0" smtClean="0">
                <a:ln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panią</a:t>
            </a:r>
          </a:p>
          <a:p>
            <a:pPr algn="ctr"/>
            <a:r>
              <a:rPr lang="pl-PL" sz="2800" b="1" dirty="0" smtClean="0">
                <a:ln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Iwoną Cymarą</a:t>
            </a:r>
            <a:endParaRPr lang="pl-PL" sz="2800" b="1" dirty="0">
              <a:ln>
                <a:prstDash val="solid"/>
              </a:ln>
              <a:solidFill>
                <a:schemeClr val="accent4">
                  <a:lumMod val="75000"/>
                </a:schemeClr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9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4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1214414" y="142852"/>
            <a:ext cx="614366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48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Miejsce pracy pani Naczelnik Wydziału Organizacji</a:t>
            </a:r>
            <a:endParaRPr lang="pl-PL" sz="48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3" name="Picture 2" descr="F:\Urząd\IMG_67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2500306"/>
            <a:ext cx="5357818" cy="4018364"/>
          </a:xfrm>
          <a:prstGeom prst="rect">
            <a:avLst/>
          </a:prstGeom>
          <a:noFill/>
        </p:spPr>
      </p:pic>
    </p:spTree>
  </p:cSld>
  <p:clrMapOvr>
    <a:masterClrMapping/>
  </p:clrMapOvr>
  <p:transition advTm="10000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 rot="10800000" flipV="1">
            <a:off x="1285852" y="285728"/>
            <a:ext cx="6000792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pl-PL" sz="32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Wywiad z panem d/s promocji miasta:</a:t>
            </a:r>
            <a:endParaRPr lang="pl-PL" sz="32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2500298" y="1500174"/>
            <a:ext cx="350602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l-PL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Piotrem Stachurą</a:t>
            </a:r>
            <a:endParaRPr lang="pl-PL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Picture 2" descr="F:\Urząd\IMG_67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2357430"/>
            <a:ext cx="5072066" cy="3804050"/>
          </a:xfrm>
          <a:prstGeom prst="rect">
            <a:avLst/>
          </a:prstGeom>
          <a:noFill/>
        </p:spPr>
      </p:pic>
    </p:spTree>
  </p:cSld>
  <p:clrMapOvr>
    <a:masterClrMapping/>
  </p:clrMapOvr>
  <p:transition advTm="10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00034" y="214290"/>
            <a:ext cx="8229600" cy="6500858"/>
          </a:xfrm>
        </p:spPr>
        <p:txBody>
          <a:bodyPr>
            <a:normAutofit fontScale="25000" lnSpcReduction="20000"/>
          </a:bodyPr>
          <a:lstStyle/>
          <a:p>
            <a:pPr lvl="1" algn="ctr">
              <a:buNone/>
            </a:pPr>
            <a:r>
              <a:rPr lang="pl-PL" sz="9600" b="1" dirty="0" smtClean="0"/>
              <a:t>SKŁAD </a:t>
            </a:r>
            <a:r>
              <a:rPr lang="pl-PL" sz="9600" b="1" dirty="0"/>
              <a:t>RADY MIEJSKIEJ W PACZKOWIE - KADENCJA </a:t>
            </a:r>
            <a:endParaRPr lang="pl-PL" sz="9600" b="1" dirty="0" smtClean="0"/>
          </a:p>
          <a:p>
            <a:pPr lvl="1" algn="ctr">
              <a:buNone/>
            </a:pPr>
            <a:r>
              <a:rPr lang="pl-PL" sz="9600" b="1" dirty="0" smtClean="0"/>
              <a:t> 2006-2010</a:t>
            </a:r>
            <a:r>
              <a:rPr lang="pl-PL" sz="9600" b="1" dirty="0"/>
              <a:t>: </a:t>
            </a:r>
          </a:p>
          <a:p>
            <a:pPr lvl="1">
              <a:buNone/>
            </a:pPr>
            <a:r>
              <a:rPr lang="pl-PL" sz="9200" b="1" dirty="0"/>
              <a:t>Radni: </a:t>
            </a:r>
          </a:p>
          <a:p>
            <a:pPr lvl="0"/>
            <a:r>
              <a:rPr lang="pl-PL" sz="9600" dirty="0"/>
              <a:t>Grażyna Biernacka </a:t>
            </a:r>
          </a:p>
          <a:p>
            <a:pPr lvl="0"/>
            <a:r>
              <a:rPr lang="pl-PL" sz="9600" dirty="0"/>
              <a:t>Elżbieta Chronowska </a:t>
            </a:r>
          </a:p>
          <a:p>
            <a:pPr lvl="0"/>
            <a:r>
              <a:rPr lang="pl-PL" sz="9600" dirty="0"/>
              <a:t>Wacław Ćwik (Przewodniczący Rady Miejskiej)</a:t>
            </a:r>
          </a:p>
          <a:p>
            <a:pPr lvl="0"/>
            <a:r>
              <a:rPr lang="pl-PL" sz="9600" dirty="0"/>
              <a:t>Wojciech Kaczyński </a:t>
            </a:r>
          </a:p>
          <a:p>
            <a:pPr lvl="0"/>
            <a:r>
              <a:rPr lang="pl-PL" sz="9600" dirty="0"/>
              <a:t>Władysław Krótkiewicz </a:t>
            </a:r>
          </a:p>
          <a:p>
            <a:pPr lvl="0"/>
            <a:r>
              <a:rPr lang="pl-PL" sz="9600" dirty="0"/>
              <a:t>Zdzisław Michael (Wiceprzewodniczący Rady Miejskiej)</a:t>
            </a:r>
          </a:p>
          <a:p>
            <a:pPr lvl="0"/>
            <a:r>
              <a:rPr lang="pl-PL" sz="9600" dirty="0"/>
              <a:t>Wiesława Nowakowska (Wiceprzewodnicząca Rady Miejskiej) </a:t>
            </a:r>
          </a:p>
          <a:p>
            <a:pPr lvl="0"/>
            <a:r>
              <a:rPr lang="pl-PL" sz="9600" dirty="0"/>
              <a:t>Eugenia Romańczyk </a:t>
            </a:r>
          </a:p>
          <a:p>
            <a:pPr lvl="0"/>
            <a:r>
              <a:rPr lang="pl-PL" sz="9600" dirty="0"/>
              <a:t>Kazimiera Sobota </a:t>
            </a:r>
          </a:p>
          <a:p>
            <a:pPr lvl="0"/>
            <a:r>
              <a:rPr lang="pl-PL" sz="9600" dirty="0"/>
              <a:t>Józef Stachera </a:t>
            </a:r>
          </a:p>
          <a:p>
            <a:pPr lvl="0"/>
            <a:r>
              <a:rPr lang="pl-PL" sz="9600" dirty="0"/>
              <a:t>Eugeniusz Mikołajczak </a:t>
            </a:r>
          </a:p>
          <a:p>
            <a:pPr lvl="0"/>
            <a:r>
              <a:rPr lang="pl-PL" sz="9600" dirty="0"/>
              <a:t>Barbara Sawicka </a:t>
            </a:r>
          </a:p>
          <a:p>
            <a:pPr lvl="0"/>
            <a:r>
              <a:rPr lang="pl-PL" sz="9600" dirty="0"/>
              <a:t>Małgorzata Walczak </a:t>
            </a:r>
          </a:p>
          <a:p>
            <a:pPr lvl="0"/>
            <a:r>
              <a:rPr lang="pl-PL" sz="9600" dirty="0"/>
              <a:t>Tomasz Wiśniewski </a:t>
            </a:r>
          </a:p>
          <a:p>
            <a:pPr lvl="0"/>
            <a:r>
              <a:rPr lang="pl-PL" sz="9600" dirty="0"/>
              <a:t>Jarosław Soszek</a:t>
            </a:r>
          </a:p>
          <a:p>
            <a:endParaRPr lang="pl-PL" dirty="0"/>
          </a:p>
        </p:txBody>
      </p:sp>
    </p:spTree>
  </p:cSld>
  <p:clrMapOvr>
    <a:masterClrMapping/>
  </p:clrMapOvr>
  <p:transition advTm="30000">
    <p:cu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158" y="1000108"/>
            <a:ext cx="8229600" cy="5072098"/>
          </a:xfrm>
        </p:spPr>
        <p:txBody>
          <a:bodyPr>
            <a:normAutofit/>
          </a:bodyPr>
          <a:lstStyle/>
          <a:p>
            <a:pPr lvl="1" algn="ctr">
              <a:buNone/>
            </a:pPr>
            <a:r>
              <a:rPr lang="pl-PL" sz="4000" b="1" dirty="0"/>
              <a:t>SKŁADY STAŁYCH KOMISJI RADY MIEJSKIEJ W PACZKOWIE</a:t>
            </a:r>
            <a:r>
              <a:rPr lang="pl-PL" sz="4000" b="1" dirty="0" smtClean="0"/>
              <a:t>:</a:t>
            </a:r>
          </a:p>
          <a:p>
            <a:pPr lvl="1" algn="ctr">
              <a:buNone/>
            </a:pPr>
            <a:endParaRPr lang="pl-PL" sz="2400" b="1" dirty="0"/>
          </a:p>
          <a:p>
            <a:pPr lvl="1">
              <a:buNone/>
            </a:pPr>
            <a:r>
              <a:rPr lang="pl-PL" sz="3600" b="1" dirty="0"/>
              <a:t>Komisja Rewizyjna</a:t>
            </a:r>
          </a:p>
          <a:p>
            <a:pPr lvl="0"/>
            <a:r>
              <a:rPr lang="pl-PL" sz="2400" dirty="0"/>
              <a:t>Eugenia Romańczyk - Przewodnicząca Komisji </a:t>
            </a:r>
          </a:p>
          <a:p>
            <a:pPr lvl="0"/>
            <a:r>
              <a:rPr lang="pl-PL" sz="2400" dirty="0"/>
              <a:t>Tomasz Wiśniewski - Z-ca Przewodniczącej Komisji </a:t>
            </a:r>
          </a:p>
          <a:p>
            <a:pPr lvl="0"/>
            <a:r>
              <a:rPr lang="pl-PL" sz="2400" dirty="0"/>
              <a:t>Kazimiera Sobota </a:t>
            </a:r>
          </a:p>
          <a:p>
            <a:pPr lvl="0"/>
            <a:r>
              <a:rPr lang="pl-PL" sz="2400" dirty="0"/>
              <a:t>Elżbieta Chronowska </a:t>
            </a:r>
          </a:p>
          <a:p>
            <a:pPr lvl="0"/>
            <a:r>
              <a:rPr lang="pl-PL" sz="2400" dirty="0"/>
              <a:t>Eugeniusz Mikołajczak </a:t>
            </a:r>
          </a:p>
          <a:p>
            <a:endParaRPr lang="pl-PL" dirty="0"/>
          </a:p>
        </p:txBody>
      </p:sp>
    </p:spTree>
  </p:cSld>
  <p:clrMapOvr>
    <a:masterClrMapping/>
  </p:clrMapOvr>
  <p:transition advTm="20000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28596" y="1142984"/>
            <a:ext cx="8229600" cy="4525963"/>
          </a:xfrm>
        </p:spPr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pl-PL" sz="3400" b="1" dirty="0" smtClean="0"/>
              <a:t>Statut </a:t>
            </a:r>
            <a:r>
              <a:rPr lang="pl-PL" sz="3400" b="1" dirty="0"/>
              <a:t>Gminy Paczków został uchwalony 4 września 2003 roku. </a:t>
            </a:r>
            <a:endParaRPr lang="pl-PL" sz="3400" b="1" dirty="0" smtClean="0"/>
          </a:p>
          <a:p>
            <a:pPr algn="just">
              <a:buNone/>
            </a:pPr>
            <a:r>
              <a:rPr lang="pl-PL" sz="3400" b="1" dirty="0" smtClean="0"/>
              <a:t>Statut </a:t>
            </a:r>
            <a:r>
              <a:rPr lang="pl-PL" sz="3400" b="1" dirty="0"/>
              <a:t>określa:</a:t>
            </a:r>
          </a:p>
          <a:p>
            <a:pPr lvl="0" algn="just"/>
            <a:r>
              <a:rPr lang="pl-PL" sz="3400" dirty="0"/>
              <a:t>ustrój Gminy Paczków, </a:t>
            </a:r>
          </a:p>
          <a:p>
            <a:pPr lvl="0" algn="just"/>
            <a:r>
              <a:rPr lang="pl-PL" sz="3400" dirty="0"/>
              <a:t>zasady tworzenia, łączenia, podziału i znoszenia jednostek pomocniczych Gminy </a:t>
            </a:r>
            <a:r>
              <a:rPr lang="pl-PL" sz="3400" dirty="0" smtClean="0"/>
              <a:t>Paczków oraz </a:t>
            </a:r>
            <a:r>
              <a:rPr lang="pl-PL" sz="3400" dirty="0"/>
              <a:t>udziału przewodniczących tych jednostek w pracach Rady Miejskiej, </a:t>
            </a:r>
          </a:p>
          <a:p>
            <a:pPr lvl="0" algn="just"/>
            <a:r>
              <a:rPr lang="pl-PL" sz="3400" dirty="0"/>
              <a:t>organizację wewnętrzną oraz tryb pracy Rady Miejskiej </a:t>
            </a:r>
            <a:r>
              <a:rPr lang="pl-PL" sz="3400" dirty="0" smtClean="0"/>
              <a:t>            i </a:t>
            </a:r>
            <a:r>
              <a:rPr lang="pl-PL" sz="3400" dirty="0"/>
              <a:t>komisji Rady Miejskiej, </a:t>
            </a:r>
          </a:p>
          <a:p>
            <a:pPr lvl="0" algn="just"/>
            <a:r>
              <a:rPr lang="pl-PL" sz="3400" dirty="0"/>
              <a:t>zasady tworzenia klubów radnych Rady Miejskiej, </a:t>
            </a:r>
          </a:p>
          <a:p>
            <a:pPr lvl="0" algn="just"/>
            <a:r>
              <a:rPr lang="pl-PL" sz="3400" dirty="0"/>
              <a:t>zasady dostępu obywateli do dokumentów organów </a:t>
            </a:r>
            <a:r>
              <a:rPr lang="pl-PL" sz="3400" dirty="0" smtClean="0"/>
              <a:t>Gminy      i </a:t>
            </a:r>
            <a:r>
              <a:rPr lang="pl-PL" sz="3400" dirty="0"/>
              <a:t>sposobów korzystania z nich.</a:t>
            </a:r>
          </a:p>
          <a:p>
            <a:pPr algn="just">
              <a:buNone/>
            </a:pPr>
            <a:r>
              <a:rPr lang="pl-PL" dirty="0"/>
              <a:t> </a:t>
            </a:r>
          </a:p>
          <a:p>
            <a:endParaRPr lang="pl-PL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/>
          <p:cNvSpPr/>
          <p:nvPr/>
        </p:nvSpPr>
        <p:spPr>
          <a:xfrm>
            <a:off x="785786" y="1928802"/>
            <a:ext cx="7643866" cy="242889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</a:bodyPr>
          <a:lstStyle/>
          <a:p>
            <a:pPr algn="ctr"/>
            <a:r>
              <a:rPr lang="pl-PL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 flip="none" rotWithShape="1">
                  <a:gsLst>
                    <a:gs pos="0">
                      <a:srgbClr val="92D050">
                        <a:shade val="30000"/>
                        <a:satMod val="115000"/>
                      </a:srgbClr>
                    </a:gs>
                    <a:gs pos="50000">
                      <a:srgbClr val="92D050">
                        <a:shade val="67500"/>
                        <a:satMod val="115000"/>
                      </a:srgbClr>
                    </a:gs>
                    <a:gs pos="100000">
                      <a:srgbClr val="92D05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/>
              </a:rPr>
              <a:t>Burmistrz</a:t>
            </a:r>
            <a:r>
              <a:rPr lang="pl-PL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 flip="none" rotWithShape="1">
                  <a:gsLst>
                    <a:gs pos="0">
                      <a:srgbClr val="92D050">
                        <a:shade val="30000"/>
                        <a:satMod val="115000"/>
                      </a:srgbClr>
                    </a:gs>
                    <a:gs pos="50000">
                      <a:srgbClr val="92D050">
                        <a:shade val="67500"/>
                        <a:satMod val="115000"/>
                      </a:srgbClr>
                    </a:gs>
                    <a:gs pos="100000">
                      <a:srgbClr val="92D05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 </a:t>
            </a:r>
            <a:r>
              <a:rPr lang="pl-PL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 flip="none" rotWithShape="1">
                  <a:gsLst>
                    <a:gs pos="0">
                      <a:srgbClr val="92D050">
                        <a:shade val="30000"/>
                        <a:satMod val="115000"/>
                      </a:srgbClr>
                    </a:gs>
                    <a:gs pos="50000">
                      <a:srgbClr val="92D050">
                        <a:shade val="67500"/>
                        <a:satMod val="115000"/>
                      </a:srgbClr>
                    </a:gs>
                    <a:gs pos="100000">
                      <a:srgbClr val="92D05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/>
              </a:rPr>
              <a:t>Paczkowa</a:t>
            </a:r>
            <a:endParaRPr lang="pl-PL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 flip="none" rotWithShape="1">
                <a:gsLst>
                  <a:gs pos="0">
                    <a:srgbClr val="92D050">
                      <a:shade val="30000"/>
                      <a:satMod val="115000"/>
                    </a:srgbClr>
                  </a:gs>
                  <a:gs pos="50000">
                    <a:srgbClr val="92D050">
                      <a:shade val="67500"/>
                      <a:satMod val="115000"/>
                    </a:srgbClr>
                  </a:gs>
                  <a:gs pos="100000">
                    <a:srgbClr val="92D050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effectLst/>
            </a:endParaRPr>
          </a:p>
        </p:txBody>
      </p:sp>
    </p:spTree>
  </p:cSld>
  <p:clrMapOvr>
    <a:masterClrMapping/>
  </p:clrMapOvr>
  <p:transition advTm="14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2143108" y="142852"/>
            <a:ext cx="471490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Wejście główne </a:t>
            </a:r>
          </a:p>
          <a:p>
            <a:pPr algn="ctr"/>
            <a:r>
              <a:rPr lang="pl-PL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do ratusza</a:t>
            </a:r>
            <a:endParaRPr lang="pl-PL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Picture 2" descr="F:\Urząd\IMG_67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785926"/>
            <a:ext cx="3714776" cy="4754896"/>
          </a:xfrm>
          <a:prstGeom prst="rect">
            <a:avLst/>
          </a:prstGeom>
          <a:noFill/>
        </p:spPr>
      </p:pic>
      <p:pic>
        <p:nvPicPr>
          <p:cNvPr id="5" name="Picture 2" descr="\\SBS2008\redirected$\nauczyciel065n\Pulpit\Urząd\IMG_67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357430"/>
            <a:ext cx="3929058" cy="3189654"/>
          </a:xfrm>
          <a:prstGeom prst="rect">
            <a:avLst/>
          </a:prstGeom>
          <a:noFill/>
        </p:spPr>
      </p:pic>
    </p:spTree>
  </p:cSld>
  <p:clrMapOvr>
    <a:masterClrMapping/>
  </p:clrMapOvr>
  <p:transition advTm="10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2928926" y="214290"/>
            <a:ext cx="314327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l-PL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Praca</a:t>
            </a:r>
          </a:p>
          <a:p>
            <a:pPr algn="ctr"/>
            <a:r>
              <a:rPr lang="pl-PL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urzędniczek</a:t>
            </a:r>
            <a:endParaRPr lang="pl-PL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Picture 2" descr="\\SBS2008\redirected$\nauczyciel065n\Pulpit\Urząd\IMG_67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3286124"/>
            <a:ext cx="4192040" cy="3144283"/>
          </a:xfrm>
          <a:prstGeom prst="rect">
            <a:avLst/>
          </a:prstGeom>
          <a:noFill/>
        </p:spPr>
      </p:pic>
      <p:pic>
        <p:nvPicPr>
          <p:cNvPr id="6" name="Picture 2" descr="\\SBS2008\redirected$\nauczyciel065n\Pulpit\Urząd\IMG_67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928802"/>
            <a:ext cx="4573058" cy="3430069"/>
          </a:xfrm>
          <a:prstGeom prst="rect">
            <a:avLst/>
          </a:prstGeom>
          <a:noFill/>
        </p:spPr>
      </p:pic>
    </p:spTree>
  </p:cSld>
  <p:clrMapOvr>
    <a:masterClrMapping/>
  </p:clrMapOvr>
  <p:transition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772052" y="2643182"/>
            <a:ext cx="4371948" cy="1000124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pl-PL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pl-PL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pl-PL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pl-PL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pl-PL" sz="53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 </a:t>
            </a:r>
            <a:r>
              <a:rPr lang="pl-PL" sz="53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Bogdan </a:t>
            </a:r>
            <a:r>
              <a:rPr lang="pl-PL" sz="53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Wyczałkowski</a:t>
            </a:r>
            <a:r>
              <a:rPr lang="pl-PL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pl-PL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pl-PL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pl-PL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pl-PL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Symbol zastępczy zawartości 3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>
              <a:buNone/>
            </a:pPr>
            <a:endParaRPr lang="pl-PL" dirty="0"/>
          </a:p>
          <a:p>
            <a:endParaRPr lang="pl-PL" dirty="0"/>
          </a:p>
        </p:txBody>
      </p:sp>
      <p:pic>
        <p:nvPicPr>
          <p:cNvPr id="1026" name="Picture 2" descr="http://www.nto.pl/apps/pbcsi.dll/bilde?Site=NO&amp;Date=20070208&amp;Category=POWIAT02&amp;ArtNo=70207026&amp;Ref=AR&amp;border=0&amp;MaxW=28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500174"/>
            <a:ext cx="3921491" cy="383979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advTm="10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642910" y="1000108"/>
            <a:ext cx="771530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l-PL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Wywiad z panem Burmistrzem:</a:t>
            </a:r>
            <a:endParaRPr lang="pl-PL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714348" y="3571876"/>
            <a:ext cx="780187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Bogdanem Wyczałkowskim</a:t>
            </a:r>
            <a:endParaRPr lang="pl-PL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 advTm="10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Urząd\IMG_67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000372"/>
            <a:ext cx="4857363" cy="3643315"/>
          </a:xfrm>
          <a:prstGeom prst="rect">
            <a:avLst/>
          </a:prstGeom>
          <a:noFill/>
        </p:spPr>
      </p:pic>
      <p:pic>
        <p:nvPicPr>
          <p:cNvPr id="3" name="Picture 2" descr="F:\Urząd\IMG_67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372" y="285728"/>
            <a:ext cx="4501253" cy="3376211"/>
          </a:xfrm>
          <a:prstGeom prst="rect">
            <a:avLst/>
          </a:prstGeom>
          <a:noFill/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Urząd\IMG_67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285825"/>
            <a:ext cx="4572032" cy="3429299"/>
          </a:xfrm>
          <a:prstGeom prst="rect">
            <a:avLst/>
          </a:prstGeom>
          <a:noFill/>
        </p:spPr>
      </p:pic>
      <p:pic>
        <p:nvPicPr>
          <p:cNvPr id="3" name="Picture 2" descr="F:\Urząd\IMG_67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0029" y="428604"/>
            <a:ext cx="4476781" cy="3357586"/>
          </a:xfrm>
          <a:prstGeom prst="rect">
            <a:avLst/>
          </a:prstGeom>
          <a:noFill/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28596" y="500042"/>
            <a:ext cx="8229600" cy="6072230"/>
          </a:xfrm>
        </p:spPr>
        <p:txBody>
          <a:bodyPr>
            <a:normAutofit fontScale="25000" lnSpcReduction="20000"/>
          </a:bodyPr>
          <a:lstStyle/>
          <a:p>
            <a:pPr lvl="1">
              <a:buNone/>
            </a:pPr>
            <a:r>
              <a:rPr lang="pl-PL" sz="16000" dirty="0"/>
              <a:t>Do zakresu zadań </a:t>
            </a:r>
            <a:r>
              <a:rPr lang="pl-PL" sz="16000" dirty="0" smtClean="0"/>
              <a:t>Burmistrza </a:t>
            </a:r>
            <a:r>
              <a:rPr lang="pl-PL" sz="16000" dirty="0"/>
              <a:t>Gminy Paczków należy m.in.: </a:t>
            </a:r>
            <a:endParaRPr lang="pl-PL" sz="16000" dirty="0" smtClean="0"/>
          </a:p>
          <a:p>
            <a:pPr lvl="1">
              <a:buNone/>
            </a:pPr>
            <a:endParaRPr lang="pl-PL" sz="16000" dirty="0"/>
          </a:p>
          <a:p>
            <a:pPr lvl="0" algn="just"/>
            <a:r>
              <a:rPr lang="pl-PL" sz="9600" dirty="0"/>
              <a:t>prowadzenie bieżących spraw Gminy, </a:t>
            </a:r>
          </a:p>
          <a:p>
            <a:pPr lvl="0" algn="just"/>
            <a:r>
              <a:rPr lang="pl-PL" sz="9600" dirty="0"/>
              <a:t>reprezentowanie </a:t>
            </a:r>
            <a:r>
              <a:rPr lang="pl-PL" sz="9600" dirty="0" smtClean="0"/>
              <a:t>urzędu </a:t>
            </a:r>
            <a:r>
              <a:rPr lang="pl-PL" sz="9600" dirty="0"/>
              <a:t>na zewnątrz, </a:t>
            </a:r>
          </a:p>
          <a:p>
            <a:pPr lvl="0" algn="just"/>
            <a:r>
              <a:rPr lang="pl-PL" sz="9600" dirty="0"/>
              <a:t>wydawanie przepisów wewnętrznych, </a:t>
            </a:r>
          </a:p>
          <a:p>
            <a:pPr lvl="0" algn="just"/>
            <a:r>
              <a:rPr lang="pl-PL" sz="9600" dirty="0"/>
              <a:t>podejmowanie czynności w sprawach z zakresu prawa pracy </a:t>
            </a:r>
            <a:r>
              <a:rPr lang="pl-PL" sz="9600" dirty="0" smtClean="0"/>
              <a:t>   i </a:t>
            </a:r>
            <a:r>
              <a:rPr lang="pl-PL" sz="9600" dirty="0"/>
              <a:t>wyznaczanie innych osób do podejmowania tych czynności, </a:t>
            </a:r>
          </a:p>
          <a:p>
            <a:pPr lvl="0" algn="just"/>
            <a:r>
              <a:rPr lang="pl-PL" sz="9600" dirty="0"/>
              <a:t>wykonywanie uprawnień zwierzchnika służbowego wobec wszystkich pracowników </a:t>
            </a:r>
            <a:r>
              <a:rPr lang="pl-PL" sz="9600" dirty="0" smtClean="0"/>
              <a:t>urzędu</a:t>
            </a:r>
            <a:r>
              <a:rPr lang="pl-PL" sz="9600" dirty="0"/>
              <a:t>, </a:t>
            </a:r>
          </a:p>
          <a:p>
            <a:pPr lvl="0" algn="just"/>
            <a:r>
              <a:rPr lang="pl-PL" sz="9600" dirty="0"/>
              <a:t>zapewnianie przestrzegania prawa przez wszystkie komórki organizacyjne </a:t>
            </a:r>
            <a:r>
              <a:rPr lang="pl-PL" sz="9600" dirty="0" smtClean="0"/>
              <a:t>urzędu </a:t>
            </a:r>
            <a:r>
              <a:rPr lang="pl-PL" sz="9600" dirty="0"/>
              <a:t>oraz jego pracowników, </a:t>
            </a:r>
          </a:p>
          <a:p>
            <a:pPr algn="just"/>
            <a:endParaRPr lang="pl-PL" dirty="0"/>
          </a:p>
        </p:txBody>
      </p:sp>
    </p:spTree>
  </p:cSld>
  <p:clrMapOvr>
    <a:masterClrMapping/>
  </p:clrMapOvr>
  <p:transition advTm="40000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28596" y="1142984"/>
            <a:ext cx="8229600" cy="4525963"/>
          </a:xfrm>
        </p:spPr>
        <p:txBody>
          <a:bodyPr>
            <a:normAutofit fontScale="77500" lnSpcReduction="20000"/>
          </a:bodyPr>
          <a:lstStyle/>
          <a:p>
            <a:pPr lvl="0" algn="just"/>
            <a:r>
              <a:rPr lang="pl-PL" sz="3100" dirty="0" smtClean="0"/>
              <a:t>udzielanie odpowiedzi na interpelacje i zapytania radnych,      o ile Statut Gminy nie stanowi inaczej, </a:t>
            </a:r>
          </a:p>
          <a:p>
            <a:pPr lvl="0" algn="just"/>
            <a:r>
              <a:rPr lang="pl-PL" sz="3100" dirty="0" smtClean="0"/>
              <a:t>upoważnianie innych pracowników urzędu do wydawania      w jego imieniu decyzji administracyjnych w indywidualnych sprawach z zakresu administracji publicznej, </a:t>
            </a:r>
          </a:p>
          <a:p>
            <a:pPr lvl="0" algn="just"/>
            <a:r>
              <a:rPr lang="pl-PL" sz="3100" dirty="0" smtClean="0"/>
              <a:t>przyjmowanie oświadczeń o stanie majątkowym od Przewodniczącego Rady oraz pracowników samorządowych upoważnionych przez burmistrza do wydawania w jego imieniu decyzji administracyjnych, </a:t>
            </a:r>
          </a:p>
          <a:p>
            <a:pPr lvl="0" algn="just"/>
            <a:r>
              <a:rPr lang="pl-PL" sz="3100" dirty="0" smtClean="0"/>
              <a:t>ogólny nadzór nad prawidłowym wykonywaniem przez pracowników urzędu czynności kancelaryjnych, </a:t>
            </a:r>
          </a:p>
          <a:p>
            <a:pPr lvl="0" algn="just"/>
            <a:r>
              <a:rPr lang="pl-PL" sz="3100" dirty="0" smtClean="0"/>
              <a:t>wykonywanie innych zadań zastrzeżonych dla burmistrza przez przepisy prawa i regulamin oraz uchwały Rady.</a:t>
            </a:r>
          </a:p>
          <a:p>
            <a:endParaRPr lang="pl-PL" dirty="0"/>
          </a:p>
        </p:txBody>
      </p:sp>
    </p:spTree>
  </p:cSld>
  <p:clrMapOvr>
    <a:masterClrMapping/>
  </p:clrMapOvr>
  <p:transition advTm="14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1071538" y="3143248"/>
            <a:ext cx="6643734" cy="228601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pl-PL" sz="8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Zastępca</a:t>
            </a:r>
          </a:p>
          <a:p>
            <a:pPr algn="ctr"/>
            <a:r>
              <a:rPr lang="pl-PL" sz="8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B</a:t>
            </a:r>
            <a:r>
              <a:rPr lang="pl-PL" sz="8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urmistrza</a:t>
            </a:r>
            <a:endParaRPr lang="pl-PL" sz="8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ransition advTm="14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356</Words>
  <Application>Microsoft Office PowerPoint</Application>
  <PresentationFormat>Pokaz na ekranie (4:3)</PresentationFormat>
  <Paragraphs>74</Paragraphs>
  <Slides>21</Slides>
  <Notes>1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21</vt:i4>
      </vt:variant>
    </vt:vector>
  </HeadingPairs>
  <TitlesOfParts>
    <vt:vector size="22" baseType="lpstr">
      <vt:lpstr>Motyw pakietu Office</vt:lpstr>
      <vt:lpstr>Slajd 1</vt:lpstr>
      <vt:lpstr>Slajd 2</vt:lpstr>
      <vt:lpstr>   Bogdan Wyczałkowski  </vt:lpstr>
      <vt:lpstr>Slajd 4</vt:lpstr>
      <vt:lpstr>Slajd 5</vt:lpstr>
      <vt:lpstr>Slajd 6</vt:lpstr>
      <vt:lpstr>Slajd 7</vt:lpstr>
      <vt:lpstr>Slajd 8</vt:lpstr>
      <vt:lpstr>Slajd 9</vt:lpstr>
      <vt:lpstr>Slajd 10</vt:lpstr>
      <vt:lpstr>Slajd 11</vt:lpstr>
      <vt:lpstr>Rada Miejska </vt:lpstr>
      <vt:lpstr>Slajd 13</vt:lpstr>
      <vt:lpstr>Slajd 14</vt:lpstr>
      <vt:lpstr>Slajd 15</vt:lpstr>
      <vt:lpstr>Slajd 16</vt:lpstr>
      <vt:lpstr>Slajd 17</vt:lpstr>
      <vt:lpstr>Slajd 18</vt:lpstr>
      <vt:lpstr>Slajd 19</vt:lpstr>
      <vt:lpstr>Slajd 20</vt:lpstr>
      <vt:lpstr>Slajd 21</vt:lpstr>
    </vt:vector>
  </TitlesOfParts>
  <Company>Ministrerstwo Edukacji Narodowej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nauczyciel061n</dc:creator>
  <cp:lastModifiedBy>nauczyciel061n</cp:lastModifiedBy>
  <cp:revision>1</cp:revision>
  <dcterms:created xsi:type="dcterms:W3CDTF">2010-04-29T10:26:33Z</dcterms:created>
  <dcterms:modified xsi:type="dcterms:W3CDTF">2010-04-29T10:27:06Z</dcterms:modified>
</cp:coreProperties>
</file>